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63" r:id="rId4"/>
    <p:sldId id="261" r:id="rId5"/>
    <p:sldId id="264" r:id="rId6"/>
    <p:sldId id="262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3CF9D5A-E5D7-0049-AA4C-90CAC2233012}" type="datetimeFigureOut">
              <a:rPr lang="en-US" smtClean="0"/>
              <a:pPr/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9303EE-1E43-E843-B2D7-BA7703948EE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Mauthe Center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     Solar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NWTC </a:t>
            </a:r>
          </a:p>
          <a:p>
            <a:r>
              <a:rPr lang="en-US" dirty="0" smtClean="0"/>
              <a:t>Solar Advanced System Design Class</a:t>
            </a:r>
            <a:endParaRPr lang="en-US" dirty="0"/>
          </a:p>
        </p:txBody>
      </p:sp>
      <p:pic>
        <p:nvPicPr>
          <p:cNvPr id="4" name="Picture 3" descr="564948_198410680272423_100003104777144_330366_429969623_n.jpg"/>
          <p:cNvPicPr>
            <a:picLocks noChangeAspect="1"/>
          </p:cNvPicPr>
          <p:nvPr/>
        </p:nvPicPr>
        <p:blipFill>
          <a:blip r:embed="rId2"/>
          <a:srcRect t="24147" b="24200"/>
          <a:stretch>
            <a:fillRect/>
          </a:stretch>
        </p:blipFill>
        <p:spPr>
          <a:xfrm>
            <a:off x="248826" y="479802"/>
            <a:ext cx="5362302" cy="2077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PROVIDING A BRIGHT FUTURE</a:t>
            </a:r>
          </a:p>
          <a:p>
            <a:r>
              <a:rPr lang="en-US" dirty="0" smtClean="0"/>
              <a:t>ENVIRONMENTALLY SOUND ENERGY</a:t>
            </a:r>
          </a:p>
          <a:p>
            <a:r>
              <a:rPr lang="en-US" dirty="0" smtClean="0"/>
              <a:t>DISTRIBUTED ENERGY BENEFITS </a:t>
            </a:r>
            <a:r>
              <a:rPr lang="en-US" smtClean="0"/>
              <a:t>/ LOCAL JOBS / LOCAL ENERGY / KEEPS OUR ENERGY DOLLARS IN OUR COMMUNITY.</a:t>
            </a:r>
            <a:endParaRPr lang="en-US" dirty="0" smtClean="0"/>
          </a:p>
          <a:p>
            <a:r>
              <a:rPr lang="en-US" dirty="0" smtClean="0"/>
              <a:t>OFFSETTING FOSSIL FUEL CONSUMPTION</a:t>
            </a:r>
          </a:p>
          <a:p>
            <a:r>
              <a:rPr lang="en-US" dirty="0" smtClean="0"/>
              <a:t>SIMPLE / RELIABLE / DURABLE / LONG LIFE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461" y="227263"/>
            <a:ext cx="11489919" cy="1447800"/>
          </a:xfrm>
        </p:spPr>
        <p:txBody>
          <a:bodyPr/>
          <a:lstStyle/>
          <a:p>
            <a:r>
              <a:rPr lang="en-US" dirty="0" smtClean="0"/>
              <a:t>Possible Mounting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1675063"/>
            <a:ext cx="7716838" cy="4725737"/>
          </a:xfrm>
        </p:spPr>
        <p:txBody>
          <a:bodyPr/>
          <a:lstStyle/>
          <a:p>
            <a:r>
              <a:rPr lang="en-US" dirty="0" smtClean="0"/>
              <a:t>Flat roof</a:t>
            </a:r>
          </a:p>
          <a:p>
            <a:pPr lvl="1"/>
            <a:r>
              <a:rPr lang="en-US" dirty="0" smtClean="0"/>
              <a:t>Portrait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Landscape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Pole Mount</a:t>
            </a:r>
          </a:p>
          <a:p>
            <a:pPr lvl="1"/>
            <a:r>
              <a:rPr lang="en-US" dirty="0" smtClean="0"/>
              <a:t>With Tracking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Out Tracking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296101124_508.jpg"/>
          <p:cNvPicPr>
            <a:picLocks noChangeAspect="1"/>
          </p:cNvPicPr>
          <p:nvPr/>
        </p:nvPicPr>
        <p:blipFill>
          <a:blip r:embed="rId2"/>
          <a:srcRect l="6498" t="34934"/>
          <a:stretch>
            <a:fillRect/>
          </a:stretch>
        </p:blipFill>
        <p:spPr>
          <a:xfrm>
            <a:off x="3582736" y="1447500"/>
            <a:ext cx="2807368" cy="1305725"/>
          </a:xfrm>
          <a:prstGeom prst="rect">
            <a:avLst/>
          </a:prstGeom>
        </p:spPr>
      </p:pic>
      <p:pic>
        <p:nvPicPr>
          <p:cNvPr id="5" name="Picture 4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85" y="2291011"/>
            <a:ext cx="2346158" cy="1759619"/>
          </a:xfrm>
          <a:prstGeom prst="rect">
            <a:avLst/>
          </a:prstGeom>
        </p:spPr>
      </p:pic>
      <p:pic>
        <p:nvPicPr>
          <p:cNvPr id="6" name="Picture 5" descr="pole-mounted-solar-panel.jpg"/>
          <p:cNvPicPr>
            <a:picLocks noChangeAspect="1"/>
          </p:cNvPicPr>
          <p:nvPr/>
        </p:nvPicPr>
        <p:blipFill>
          <a:blip r:embed="rId4"/>
          <a:srcRect r="51238"/>
          <a:stretch>
            <a:fillRect/>
          </a:stretch>
        </p:blipFill>
        <p:spPr>
          <a:xfrm>
            <a:off x="7185527" y="4369120"/>
            <a:ext cx="1573977" cy="2031680"/>
          </a:xfrm>
          <a:prstGeom prst="rect">
            <a:avLst/>
          </a:prstGeom>
        </p:spPr>
      </p:pic>
      <p:pic>
        <p:nvPicPr>
          <p:cNvPr id="7" name="Picture 6" descr="catsolar20.jpg"/>
          <p:cNvPicPr>
            <a:picLocks noChangeAspect="1"/>
          </p:cNvPicPr>
          <p:nvPr/>
        </p:nvPicPr>
        <p:blipFill>
          <a:blip r:embed="rId5"/>
          <a:srcRect r="21986" b="13378"/>
          <a:stretch>
            <a:fillRect/>
          </a:stretch>
        </p:blipFill>
        <p:spPr>
          <a:xfrm>
            <a:off x="3918952" y="3415718"/>
            <a:ext cx="2429044" cy="190680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20211" y="2072105"/>
            <a:ext cx="721894" cy="441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74737" y="3141579"/>
            <a:ext cx="3315367" cy="274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3261720" y="4449506"/>
            <a:ext cx="737617" cy="576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86977" y="5922211"/>
            <a:ext cx="3031444" cy="26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Array Locations</a:t>
            </a:r>
            <a:endParaRPr lang="en-US" dirty="0"/>
          </a:p>
        </p:txBody>
      </p:sp>
      <p:pic>
        <p:nvPicPr>
          <p:cNvPr id="4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092" r="-17092"/>
          <a:stretch>
            <a:fillRect/>
          </a:stretch>
        </p:blipFill>
        <p:spPr>
          <a:xfrm>
            <a:off x="410445" y="2565676"/>
            <a:ext cx="8733555" cy="3835124"/>
          </a:xfrm>
        </p:spPr>
      </p:pic>
      <p:sp>
        <p:nvSpPr>
          <p:cNvPr id="8" name="Rectangle 7"/>
          <p:cNvSpPr/>
          <p:nvPr/>
        </p:nvSpPr>
        <p:spPr>
          <a:xfrm rot="21012838" flipV="1">
            <a:off x="3511547" y="4586413"/>
            <a:ext cx="1014881" cy="1528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064585">
            <a:off x="3537733" y="4343056"/>
            <a:ext cx="987609" cy="16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46403" y="5170227"/>
            <a:ext cx="505360" cy="25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201429" y="3362590"/>
            <a:ext cx="6090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40787" y="3363384"/>
            <a:ext cx="6090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567425" y="4697262"/>
            <a:ext cx="437398" cy="4664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97797" y="2790515"/>
            <a:ext cx="417878" cy="536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799084" y="2674559"/>
            <a:ext cx="417878" cy="5367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Annual electrical consumption: 63,000 kWh/ yr</a:t>
            </a:r>
          </a:p>
          <a:p>
            <a:r>
              <a:rPr lang="en-US" dirty="0" smtClean="0"/>
              <a:t>To completely offset consumption a 52 kW system would be needed</a:t>
            </a:r>
          </a:p>
          <a:p>
            <a:r>
              <a:rPr lang="en-US" dirty="0" smtClean="0"/>
              <a:t>Estimated cost for a 52 kW system (roof mount): $210,000 - $300,000*</a:t>
            </a:r>
          </a:p>
          <a:p>
            <a:r>
              <a:rPr lang="en-US" dirty="0" smtClean="0"/>
              <a:t>Estimated cost for a 52 kW system (pole mount): $312,000 - $410,000*</a:t>
            </a:r>
          </a:p>
          <a:p>
            <a:r>
              <a:rPr lang="en-US" dirty="0" smtClean="0"/>
              <a:t>* cost may vary depending on actual infrastructure requirements</a:t>
            </a:r>
          </a:p>
          <a:p>
            <a:endParaRPr lang="en-US" dirty="0"/>
          </a:p>
        </p:txBody>
      </p:sp>
      <p:pic>
        <p:nvPicPr>
          <p:cNvPr id="5" name="Picture 4" descr="coal vs solar.jpg"/>
          <p:cNvPicPr>
            <a:picLocks noChangeAspect="1"/>
          </p:cNvPicPr>
          <p:nvPr/>
        </p:nvPicPr>
        <p:blipFill>
          <a:blip r:embed="rId2"/>
          <a:srcRect t="9429" b="10288"/>
          <a:stretch>
            <a:fillRect/>
          </a:stretch>
        </p:blipFill>
        <p:spPr>
          <a:xfrm>
            <a:off x="2986973" y="90706"/>
            <a:ext cx="6012848" cy="169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approximate 6 KW ballasted roof mount PV system would be in line with your $30,000 budget.</a:t>
            </a:r>
          </a:p>
          <a:p>
            <a:r>
              <a:rPr lang="en-US" dirty="0" smtClean="0"/>
              <a:t>This PV system </a:t>
            </a:r>
            <a:r>
              <a:rPr lang="en-US" dirty="0"/>
              <a:t>would offset a little over 10% of your </a:t>
            </a:r>
            <a:r>
              <a:rPr lang="en-US" dirty="0" smtClean="0"/>
              <a:t>present electrical </a:t>
            </a:r>
            <a:r>
              <a:rPr lang="en-US" dirty="0"/>
              <a:t>consumption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6 KW PV system would meet the electrical needs for a conservative household. (8 KW would be for the typical household)</a:t>
            </a:r>
            <a:endParaRPr lang="en-US" dirty="0"/>
          </a:p>
          <a:p>
            <a:r>
              <a:rPr lang="en-US" dirty="0" smtClean="0"/>
              <a:t>A 6 KW PV system would produce approximately 7200 KWH/ year.</a:t>
            </a:r>
          </a:p>
        </p:txBody>
      </p:sp>
    </p:spTree>
    <p:extLst>
      <p:ext uri="{BB962C8B-B14F-4D97-AF65-F5344CB8AC3E}">
        <p14:creationId xmlns:p14="http://schemas.microsoft.com/office/powerpoint/2010/main" val="76336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Concentrate on energy efficient methods</a:t>
            </a:r>
          </a:p>
          <a:p>
            <a:pPr lvl="1"/>
            <a:r>
              <a:rPr lang="en-US" dirty="0" smtClean="0"/>
              <a:t>Ex. Turn off lights, close doors, sectional heating/cooling, occupancy sensors, use natural lighting, power strips, etc.</a:t>
            </a:r>
          </a:p>
          <a:p>
            <a:r>
              <a:rPr lang="en-US" dirty="0" smtClean="0"/>
              <a:t>Replace inefficient components of building</a:t>
            </a:r>
          </a:p>
          <a:p>
            <a:pPr lvl="1"/>
            <a:r>
              <a:rPr lang="en-US" dirty="0" smtClean="0"/>
              <a:t>Ex. Furnace, air supply, lighting, windows, insulation, etc.</a:t>
            </a:r>
            <a:endParaRPr lang="en-US" dirty="0"/>
          </a:p>
        </p:txBody>
      </p:sp>
      <p:pic>
        <p:nvPicPr>
          <p:cNvPr id="4" name="Picture 3" descr="EE-Cycle-Air graphic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78" y="149336"/>
            <a:ext cx="2922759" cy="249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Roof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6 kW system</a:t>
            </a:r>
          </a:p>
          <a:p>
            <a:r>
              <a:rPr lang="en-US" dirty="0" smtClean="0"/>
              <a:t>Ballasted Racking = No moving parts &amp; easy to maintain</a:t>
            </a:r>
          </a:p>
          <a:p>
            <a:r>
              <a:rPr lang="en-US" dirty="0" smtClean="0"/>
              <a:t>Landscape modules to minimize wind load</a:t>
            </a:r>
          </a:p>
          <a:p>
            <a:r>
              <a:rPr lang="en-US" dirty="0" smtClean="0"/>
              <a:t>Minimal shading for maximum production</a:t>
            </a:r>
          </a:p>
          <a:p>
            <a:r>
              <a:rPr lang="en-US" dirty="0" smtClean="0"/>
              <a:t>Estimated annual production: 7,200 kWh/ yr</a:t>
            </a:r>
          </a:p>
          <a:p>
            <a:r>
              <a:rPr lang="en-US" dirty="0" smtClean="0"/>
              <a:t>Estimated cost: $24,000 - $36,000</a:t>
            </a:r>
          </a:p>
          <a:p>
            <a:endParaRPr lang="en-US" dirty="0"/>
          </a:p>
        </p:txBody>
      </p:sp>
      <p:pic>
        <p:nvPicPr>
          <p:cNvPr id="8" name="Picture 7" descr="ball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169" y="1019608"/>
            <a:ext cx="3213764" cy="1992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Mount </a:t>
            </a:r>
            <a:br>
              <a:rPr lang="en-US" dirty="0" smtClean="0"/>
            </a:br>
            <a:r>
              <a:rPr lang="en-US" dirty="0" smtClean="0"/>
              <a:t>Front of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3kW</a:t>
            </a:r>
          </a:p>
          <a:p>
            <a:r>
              <a:rPr lang="en-US" dirty="0" smtClean="0"/>
              <a:t>Minimal shading to maximize output</a:t>
            </a:r>
          </a:p>
          <a:p>
            <a:r>
              <a:rPr lang="en-US" dirty="0" smtClean="0"/>
              <a:t>Increased cost of pole mount = less solar modules</a:t>
            </a:r>
          </a:p>
          <a:p>
            <a:r>
              <a:rPr lang="en-US" dirty="0" smtClean="0"/>
              <a:t>Great visibility/ public awareness</a:t>
            </a:r>
          </a:p>
          <a:p>
            <a:r>
              <a:rPr lang="en-US" dirty="0" smtClean="0"/>
              <a:t>Estimated annual production: 3,600 kWh/ yr</a:t>
            </a:r>
          </a:p>
          <a:p>
            <a:r>
              <a:rPr lang="en-US" dirty="0" smtClean="0"/>
              <a:t>Estimated cost: $18,000 - $24,000</a:t>
            </a:r>
            <a:endParaRPr lang="en-US" dirty="0"/>
          </a:p>
        </p:txBody>
      </p:sp>
      <p:pic>
        <p:nvPicPr>
          <p:cNvPr id="5" name="Picture 4" descr="Pole616.jpg"/>
          <p:cNvPicPr>
            <a:picLocks noChangeAspect="1"/>
          </p:cNvPicPr>
          <p:nvPr/>
        </p:nvPicPr>
        <p:blipFill>
          <a:blip r:embed="rId2"/>
          <a:srcRect l="7933" t="12243" r="57351" b="25354"/>
          <a:stretch>
            <a:fillRect/>
          </a:stretch>
        </p:blipFill>
        <p:spPr>
          <a:xfrm>
            <a:off x="6660784" y="609213"/>
            <a:ext cx="2306653" cy="310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Pole Mount </a:t>
            </a:r>
            <a:br>
              <a:rPr lang="en-US" dirty="0" smtClean="0"/>
            </a:br>
            <a:r>
              <a:rPr lang="en-US" dirty="0" smtClean="0"/>
              <a:t>Behind Building </a:t>
            </a:r>
            <a:r>
              <a:rPr lang="en-US" sz="2400" dirty="0" smtClean="0"/>
              <a:t>(exceeds budget)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6kW</a:t>
            </a:r>
          </a:p>
          <a:p>
            <a:r>
              <a:rPr lang="en-US" dirty="0" smtClean="0"/>
              <a:t>Minimal shading to maximize output</a:t>
            </a:r>
          </a:p>
          <a:p>
            <a:r>
              <a:rPr lang="en-US" dirty="0" smtClean="0"/>
              <a:t>Tucked away/ less visible</a:t>
            </a:r>
          </a:p>
          <a:p>
            <a:r>
              <a:rPr lang="en-US" dirty="0" smtClean="0"/>
              <a:t>Estimated annual production: 7,200 kWh/ yr</a:t>
            </a:r>
          </a:p>
          <a:p>
            <a:r>
              <a:rPr lang="en-US" dirty="0" smtClean="0"/>
              <a:t>Estimated cost: $36,000 - $48,000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small-double-pole.jpg"/>
          <p:cNvPicPr>
            <a:picLocks noChangeAspect="1"/>
          </p:cNvPicPr>
          <p:nvPr/>
        </p:nvPicPr>
        <p:blipFill>
          <a:blip r:embed="rId2"/>
          <a:srcRect l="11585" t="24278" b="7701"/>
          <a:stretch>
            <a:fillRect/>
          </a:stretch>
        </p:blipFill>
        <p:spPr>
          <a:xfrm>
            <a:off x="6168354" y="168453"/>
            <a:ext cx="2807183" cy="1580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460</TotalTime>
  <Words>364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Sky</vt:lpstr>
      <vt:lpstr>Mauthe Center                        Solar Project</vt:lpstr>
      <vt:lpstr>Possible Mounting Options</vt:lpstr>
      <vt:lpstr>Possible Array Locations</vt:lpstr>
      <vt:lpstr>Energy Consumption</vt:lpstr>
      <vt:lpstr>Your Budget</vt:lpstr>
      <vt:lpstr>Energy Efficiency</vt:lpstr>
      <vt:lpstr>Flat Roof Design</vt:lpstr>
      <vt:lpstr>Pole Mount  Front of Building</vt:lpstr>
      <vt:lpstr>Pole Mount  Behind Building (exceeds budget)</vt:lpstr>
      <vt:lpstr>SOLAR ENERGY</vt:lpstr>
    </vt:vector>
  </TitlesOfParts>
  <Company>UW Green 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Mauthe Center Solar Project</dc:title>
  <dc:creator>Andrew Holmstrom</dc:creator>
  <cp:lastModifiedBy>Wildenberg, Amanda</cp:lastModifiedBy>
  <cp:revision>8</cp:revision>
  <dcterms:created xsi:type="dcterms:W3CDTF">2012-03-29T17:20:08Z</dcterms:created>
  <dcterms:modified xsi:type="dcterms:W3CDTF">2012-04-04T15:24:11Z</dcterms:modified>
</cp:coreProperties>
</file>